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 snapToGrid="0">
      <p:cViewPr varScale="1">
        <p:scale>
          <a:sx n="87" d="100"/>
          <a:sy n="87" d="100"/>
        </p:scale>
        <p:origin x="6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B89-99B0-48B4-B768-622FD8FF9B0C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292E-54C8-4BB8-B023-CCBC2A86FB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7033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B89-99B0-48B4-B768-622FD8FF9B0C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292E-54C8-4BB8-B023-CCBC2A86FB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424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B89-99B0-48B4-B768-622FD8FF9B0C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292E-54C8-4BB8-B023-CCBC2A86FB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6454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B89-99B0-48B4-B768-622FD8FF9B0C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292E-54C8-4BB8-B023-CCBC2A86FBA5}" type="slidenum">
              <a:rPr lang="es-CL" smtClean="0"/>
              <a:t>‹Nº›</a:t>
            </a:fld>
            <a:endParaRPr lang="es-C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9463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B89-99B0-48B4-B768-622FD8FF9B0C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292E-54C8-4BB8-B023-CCBC2A86FB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60846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B89-99B0-48B4-B768-622FD8FF9B0C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292E-54C8-4BB8-B023-CCBC2A86FB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47536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B89-99B0-48B4-B768-622FD8FF9B0C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292E-54C8-4BB8-B023-CCBC2A86FB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10960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B89-99B0-48B4-B768-622FD8FF9B0C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292E-54C8-4BB8-B023-CCBC2A86FB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87729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B89-99B0-48B4-B768-622FD8FF9B0C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292E-54C8-4BB8-B023-CCBC2A86FB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4683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B89-99B0-48B4-B768-622FD8FF9B0C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292E-54C8-4BB8-B023-CCBC2A86FB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2409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B89-99B0-48B4-B768-622FD8FF9B0C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292E-54C8-4BB8-B023-CCBC2A86FB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7408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B89-99B0-48B4-B768-622FD8FF9B0C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292E-54C8-4BB8-B023-CCBC2A86FB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2616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B89-99B0-48B4-B768-622FD8FF9B0C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292E-54C8-4BB8-B023-CCBC2A86FB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1872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B89-99B0-48B4-B768-622FD8FF9B0C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292E-54C8-4BB8-B023-CCBC2A86FB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9295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B89-99B0-48B4-B768-622FD8FF9B0C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292E-54C8-4BB8-B023-CCBC2A86FB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6512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B89-99B0-48B4-B768-622FD8FF9B0C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292E-54C8-4BB8-B023-CCBC2A86FB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0636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B89-99B0-48B4-B768-622FD8FF9B0C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292E-54C8-4BB8-B023-CCBC2A86FB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9782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8E1BB89-99B0-48B4-B768-622FD8FF9B0C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3292E-54C8-4BB8-B023-CCBC2A86FB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79408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  <p:sldLayoutId id="2147483787" r:id="rId14"/>
    <p:sldLayoutId id="2147483788" r:id="rId15"/>
    <p:sldLayoutId id="2147483789" r:id="rId16"/>
    <p:sldLayoutId id="214748379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leonidas.lopez@elar.cl" TargetMode="External"/><Relationship Id="rId2" Type="http://schemas.openxmlformats.org/officeDocument/2006/relationships/hyperlink" Target="https://www.youtube.com/watch?v=74w26NXmAQ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CL" sz="5400" dirty="0"/>
              <a:t>Unidad 1:</a:t>
            </a:r>
            <a:br>
              <a:rPr lang="es-CL" sz="5400" dirty="0"/>
            </a:br>
            <a:r>
              <a:rPr lang="es-CL" sz="5400" dirty="0"/>
              <a:t>La practica elemento clave de la </a:t>
            </a:r>
            <a:r>
              <a:rPr lang="es-CL" sz="5400" dirty="0" smtClean="0"/>
              <a:t>interpretación </a:t>
            </a:r>
            <a:endParaRPr lang="es-CL" sz="5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DIFERENCIADO MÚSICA </a:t>
            </a:r>
          </a:p>
          <a:p>
            <a:r>
              <a:rPr lang="es-CL" dirty="0" err="1" smtClean="0"/>
              <a:t>III</a:t>
            </a:r>
            <a:r>
              <a:rPr lang="es-CL" dirty="0" err="1" smtClean="0"/>
              <a:t>°</a:t>
            </a:r>
            <a:r>
              <a:rPr lang="es-CL" dirty="0" smtClean="0"/>
              <a:t> MEDIO  </a:t>
            </a:r>
            <a:endParaRPr lang="es-CL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444329"/>
              </p:ext>
            </p:extLst>
          </p:nvPr>
        </p:nvGraphicFramePr>
        <p:xfrm>
          <a:off x="0" y="228241"/>
          <a:ext cx="6522720" cy="1234440"/>
        </p:xfrm>
        <a:graphic>
          <a:graphicData uri="http://schemas.openxmlformats.org/drawingml/2006/table">
            <a:tbl>
              <a:tblPr firstRow="1" firstCol="1" bandRow="1"/>
              <a:tblGrid>
                <a:gridCol w="914400"/>
                <a:gridCol w="5608320"/>
              </a:tblGrid>
              <a:tr h="5346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Liceo Particular Avenida Recoleta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Fundación María Romo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Avenida Recoleta 3848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Profesor: </a:t>
                      </a:r>
                      <a:r>
                        <a:rPr lang="es-ES" sz="14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Leónidas </a:t>
                      </a:r>
                      <a:r>
                        <a:rPr lang="es-ES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López </a:t>
                      </a:r>
                      <a:endParaRPr lang="es-ES" sz="140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4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Departamento </a:t>
                      </a:r>
                      <a:r>
                        <a:rPr lang="es-ES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Música 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2050" name="Imagen 1" descr="INSIGNIA ELAR OFICIAL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960" y="190300"/>
            <a:ext cx="490537" cy="490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533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Propósito de la </a:t>
            </a:r>
            <a:r>
              <a:rPr lang="es-CL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unidad</a:t>
            </a:r>
            <a:r>
              <a:rPr lang="es-CL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endParaRPr lang="es-CL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07777" y="1629838"/>
            <a:ext cx="9801250" cy="4195481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es-CL" sz="3600" dirty="0"/>
              <a:t>En esta unidad se espera que los estudiantes descubran y valoren la presencia de la música en</a:t>
            </a:r>
          </a:p>
          <a:p>
            <a:pPr marL="0" indent="0" algn="just">
              <a:buNone/>
            </a:pPr>
            <a:r>
              <a:rPr lang="es-CL" sz="3600" dirty="0"/>
              <a:t>diferentes instancias de la vida, apreciando su diversidad con el fin de tener una mirada amplia y</a:t>
            </a:r>
          </a:p>
          <a:p>
            <a:pPr marL="0" indent="0" algn="just">
              <a:buNone/>
            </a:pPr>
            <a:r>
              <a:rPr lang="es-CL" sz="3600" dirty="0"/>
              <a:t>crítica respecto de la importancia e influencia de ella en distintos ámbitos. Para ello se harán</a:t>
            </a:r>
          </a:p>
          <a:p>
            <a:pPr marL="0" indent="0" algn="just">
              <a:buNone/>
            </a:pPr>
            <a:r>
              <a:rPr lang="es-CL" sz="3600" dirty="0"/>
              <a:t>conscientes de la música que les rodea, determinando la función que cumple, los propósitos</a:t>
            </a:r>
          </a:p>
          <a:p>
            <a:pPr marL="0" indent="0" algn="just">
              <a:buNone/>
            </a:pPr>
            <a:r>
              <a:rPr lang="es-CL" sz="3600" dirty="0"/>
              <a:t>expresivos a que responde y realizando juicios estéticos fundamentados. Asimismo, se espera que</a:t>
            </a:r>
          </a:p>
          <a:p>
            <a:pPr marL="0" indent="0" algn="just">
              <a:buNone/>
            </a:pPr>
            <a:r>
              <a:rPr lang="es-CL" sz="3600" dirty="0"/>
              <a:t>experimenten con recursos de producción musical y apliquen sus descubrimientos en sus</a:t>
            </a:r>
          </a:p>
          <a:p>
            <a:pPr marL="0" indent="0" algn="just">
              <a:buNone/>
            </a:pPr>
            <a:r>
              <a:rPr lang="es-CL" sz="3600" dirty="0"/>
              <a:t>interpretaciones y creaciones. </a:t>
            </a:r>
          </a:p>
        </p:txBody>
      </p:sp>
    </p:spTree>
    <p:extLst>
      <p:ext uri="{BB962C8B-B14F-4D97-AF65-F5344CB8AC3E}">
        <p14:creationId xmlns:p14="http://schemas.microsoft.com/office/powerpoint/2010/main" val="290981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La percusión 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5910" y="1853248"/>
            <a:ext cx="10699845" cy="4670382"/>
          </a:xfrm>
        </p:spPr>
        <p:txBody>
          <a:bodyPr>
            <a:normAutofit/>
          </a:bodyPr>
          <a:lstStyle/>
          <a:p>
            <a:pPr algn="just"/>
            <a:r>
              <a:rPr lang="es-CL" sz="3600" dirty="0"/>
              <a:t>Un instrumento de percusión es un tipo de instrumento musical cuyo sonido se origina al ser golpeado o agitado. Es la forma más antigua de instrumento musical. La percusión se distingue por la variedad de timbres que es capaz de producir y por su facilidad de adaptación con otros instrumentos </a:t>
            </a:r>
            <a:r>
              <a:rPr lang="es-CL" sz="3600" dirty="0" smtClean="0"/>
              <a:t>musicales.</a:t>
            </a:r>
            <a:endParaRPr lang="es-CL" sz="3600" dirty="0"/>
          </a:p>
        </p:txBody>
      </p:sp>
    </p:spTree>
    <p:extLst>
      <p:ext uri="{BB962C8B-B14F-4D97-AF65-F5344CB8AC3E}">
        <p14:creationId xmlns:p14="http://schemas.microsoft.com/office/powerpoint/2010/main" val="414265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El </a:t>
            </a:r>
            <a:r>
              <a:rPr lang="es-CL" dirty="0" err="1" smtClean="0"/>
              <a:t>djembe</a:t>
            </a:r>
            <a:r>
              <a:rPr lang="es-CL" dirty="0" smtClean="0"/>
              <a:t>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dirty="0"/>
              <a:t>DJEMBE - Instrumentos Musicales Artesanales</a:t>
            </a:r>
          </a:p>
          <a:p>
            <a:pPr algn="just"/>
            <a:r>
              <a:rPr lang="es-CL" dirty="0"/>
              <a:t>El </a:t>
            </a:r>
            <a:r>
              <a:rPr lang="es-CL" dirty="0" err="1" smtClean="0"/>
              <a:t>Djemb</a:t>
            </a:r>
            <a:r>
              <a:rPr lang="es-CL" dirty="0" smtClean="0"/>
              <a:t> </a:t>
            </a:r>
            <a:r>
              <a:rPr lang="es-CL" dirty="0"/>
              <a:t>(o </a:t>
            </a:r>
            <a:r>
              <a:rPr lang="es-CL" dirty="0" err="1" smtClean="0"/>
              <a:t>yembe</a:t>
            </a:r>
            <a:r>
              <a:rPr lang="es-CL" dirty="0" smtClean="0"/>
              <a:t>) </a:t>
            </a:r>
            <a:r>
              <a:rPr lang="es-CL" dirty="0"/>
              <a:t>es un instrumento de </a:t>
            </a:r>
            <a:r>
              <a:rPr lang="es-CL" dirty="0" smtClean="0"/>
              <a:t>percusión </a:t>
            </a:r>
            <a:r>
              <a:rPr lang="es-CL" dirty="0"/>
              <a:t>africano, muy popular en </a:t>
            </a:r>
            <a:r>
              <a:rPr lang="es-CL" dirty="0" smtClean="0"/>
              <a:t>países </a:t>
            </a:r>
            <a:r>
              <a:rPr lang="es-CL" dirty="0"/>
              <a:t>como Senegal, Costa de Marfil, Guinea</a:t>
            </a:r>
            <a:r>
              <a:rPr lang="es-CL" dirty="0" smtClean="0"/>
              <a:t>, </a:t>
            </a:r>
            <a:r>
              <a:rPr lang="es-CL" dirty="0"/>
              <a:t>o Burkina. </a:t>
            </a:r>
            <a:r>
              <a:rPr lang="es-CL" dirty="0" smtClean="0"/>
              <a:t>Esta construido </a:t>
            </a:r>
            <a:r>
              <a:rPr lang="es-CL" dirty="0"/>
              <a:t>en madera y el parche es de cuero de cabra. Su sistema de </a:t>
            </a:r>
            <a:r>
              <a:rPr lang="es-CL" dirty="0" smtClean="0"/>
              <a:t>tensión </a:t>
            </a:r>
            <a:r>
              <a:rPr lang="es-CL" dirty="0"/>
              <a:t>es el tradicional con sogas y anillos de metal. Su altura ronda los 65cm y el </a:t>
            </a:r>
            <a:r>
              <a:rPr lang="es-CL" dirty="0" smtClean="0"/>
              <a:t>diámetro </a:t>
            </a:r>
            <a:r>
              <a:rPr lang="es-CL" dirty="0"/>
              <a:t>aproximado de 31 </a:t>
            </a:r>
            <a:r>
              <a:rPr lang="es-CL" dirty="0" smtClean="0"/>
              <a:t>centímetros.</a:t>
            </a:r>
            <a:endParaRPr lang="es-CL" dirty="0"/>
          </a:p>
          <a:p>
            <a:pPr algn="just"/>
            <a:r>
              <a:rPr lang="es-CL" dirty="0"/>
              <a:t>El </a:t>
            </a:r>
            <a:r>
              <a:rPr lang="es-CL" dirty="0" err="1" smtClean="0"/>
              <a:t>Djembe</a:t>
            </a:r>
            <a:r>
              <a:rPr lang="es-CL" dirty="0" smtClean="0"/>
              <a:t> </a:t>
            </a:r>
            <a:r>
              <a:rPr lang="es-CL" dirty="0"/>
              <a:t>es un instrumento de </a:t>
            </a:r>
            <a:r>
              <a:rPr lang="es-CL" dirty="0" smtClean="0"/>
              <a:t>percusión </a:t>
            </a:r>
            <a:r>
              <a:rPr lang="es-CL" dirty="0"/>
              <a:t>perteneciente a la familia de instrumentos </a:t>
            </a:r>
            <a:r>
              <a:rPr lang="es-CL" dirty="0" err="1" smtClean="0"/>
              <a:t>membranofonos</a:t>
            </a:r>
            <a:r>
              <a:rPr lang="es-CL" dirty="0" smtClean="0"/>
              <a:t> </a:t>
            </a:r>
            <a:r>
              <a:rPr lang="es-CL" dirty="0"/>
              <a:t>y puede ser encontrado con los siguientes nombres: </a:t>
            </a:r>
            <a:r>
              <a:rPr lang="es-CL" dirty="0" err="1"/>
              <a:t>dyembe</a:t>
            </a:r>
            <a:r>
              <a:rPr lang="es-CL" dirty="0"/>
              <a:t>, </a:t>
            </a:r>
            <a:r>
              <a:rPr lang="es-CL" dirty="0" err="1"/>
              <a:t>djembe</a:t>
            </a:r>
            <a:r>
              <a:rPr lang="es-CL" dirty="0"/>
              <a:t>, </a:t>
            </a:r>
            <a:r>
              <a:rPr lang="es-CL" dirty="0" err="1"/>
              <a:t>yembe</a:t>
            </a:r>
            <a:r>
              <a:rPr lang="es-CL" dirty="0"/>
              <a:t>, </a:t>
            </a:r>
            <a:r>
              <a:rPr lang="es-CL" dirty="0" err="1"/>
              <a:t>yimbe</a:t>
            </a:r>
            <a:r>
              <a:rPr lang="es-CL" dirty="0"/>
              <a:t>, </a:t>
            </a:r>
            <a:r>
              <a:rPr lang="es-CL" dirty="0" err="1"/>
              <a:t>sanbanyi,tam</a:t>
            </a:r>
            <a:r>
              <a:rPr lang="es-CL" dirty="0"/>
              <a:t> </a:t>
            </a:r>
            <a:r>
              <a:rPr lang="es-CL" dirty="0" err="1"/>
              <a:t>tam</a:t>
            </a:r>
            <a:r>
              <a:rPr lang="es-CL" dirty="0"/>
              <a:t>, etc.</a:t>
            </a:r>
          </a:p>
        </p:txBody>
      </p:sp>
    </p:spTree>
    <p:extLst>
      <p:ext uri="{BB962C8B-B14F-4D97-AF65-F5344CB8AC3E}">
        <p14:creationId xmlns:p14="http://schemas.microsoft.com/office/powerpoint/2010/main" val="119958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 smtClean="0"/>
              <a:t>Djembe</a:t>
            </a:r>
            <a:r>
              <a:rPr lang="es-CL" dirty="0" smtClean="0"/>
              <a:t> </a:t>
            </a:r>
            <a:endParaRPr lang="es-CL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27501" y="2052638"/>
            <a:ext cx="2498774" cy="419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67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Actividad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sz="1600" dirty="0" smtClean="0"/>
              <a:t>En esta actividad construiremos un </a:t>
            </a:r>
            <a:r>
              <a:rPr lang="es-CL" sz="1600" dirty="0" err="1" smtClean="0"/>
              <a:t>djembe</a:t>
            </a:r>
            <a:r>
              <a:rPr lang="es-CL" sz="1600" dirty="0" smtClean="0"/>
              <a:t> reutilizando productos que tienes en tu casa guíate con  el siguiente video.  </a:t>
            </a:r>
          </a:p>
          <a:p>
            <a:pPr marL="0" indent="0">
              <a:buNone/>
            </a:pPr>
            <a:r>
              <a:rPr lang="es-CL" sz="1600" dirty="0">
                <a:hlinkClick r:id="rId2"/>
              </a:rPr>
              <a:t>https</a:t>
            </a:r>
            <a:r>
              <a:rPr lang="es-CL" sz="1600" dirty="0" smtClean="0">
                <a:hlinkClick r:id="rId2"/>
              </a:rPr>
              <a:t>://www.youtube.com/watch?v=74w26NXmAQk</a:t>
            </a:r>
            <a:r>
              <a:rPr lang="es-CL" sz="1600" dirty="0" smtClean="0"/>
              <a:t> </a:t>
            </a:r>
          </a:p>
          <a:p>
            <a:pPr marL="0" indent="0">
              <a:buNone/>
            </a:pPr>
            <a:endParaRPr lang="es-CL" sz="1600" dirty="0"/>
          </a:p>
          <a:p>
            <a:pPr marL="0" indent="0">
              <a:buNone/>
            </a:pPr>
            <a:r>
              <a:rPr lang="es-CL" sz="1600" dirty="0" smtClean="0"/>
              <a:t>1. Debes realizar  </a:t>
            </a:r>
            <a:r>
              <a:rPr lang="es-CL" sz="1600" dirty="0"/>
              <a:t>6</a:t>
            </a:r>
            <a:r>
              <a:rPr lang="es-CL" sz="1600" dirty="0" smtClean="0"/>
              <a:t> fotos o videos cortos de la siguiente manera:</a:t>
            </a:r>
          </a:p>
          <a:p>
            <a:pPr marL="457200" indent="-457200">
              <a:buAutoNum type="arabicPeriod"/>
            </a:pPr>
            <a:r>
              <a:rPr lang="es-CL" sz="1600" dirty="0" smtClean="0"/>
              <a:t>Cuando vas a comenzar a trabajar (materiales )</a:t>
            </a:r>
          </a:p>
          <a:p>
            <a:pPr marL="457200" indent="-457200">
              <a:buAutoNum type="arabicPeriod"/>
            </a:pPr>
            <a:r>
              <a:rPr lang="es-CL" sz="1600" dirty="0" smtClean="0"/>
              <a:t>Cuando comienzas a entrelazar el </a:t>
            </a:r>
            <a:r>
              <a:rPr lang="es-CL" sz="1600" dirty="0" err="1" smtClean="0"/>
              <a:t>djembe</a:t>
            </a:r>
            <a:r>
              <a:rPr lang="es-CL" sz="1600" dirty="0" smtClean="0"/>
              <a:t> </a:t>
            </a:r>
          </a:p>
          <a:p>
            <a:pPr marL="457200" indent="-457200">
              <a:buAutoNum type="arabicPeriod"/>
            </a:pPr>
            <a:r>
              <a:rPr lang="es-CL" sz="1600" dirty="0" smtClean="0"/>
              <a:t>Cuando ya este terminado el </a:t>
            </a:r>
            <a:r>
              <a:rPr lang="es-CL" sz="1600" dirty="0" err="1" smtClean="0"/>
              <a:t>djembe</a:t>
            </a:r>
            <a:r>
              <a:rPr lang="es-CL" sz="1600" dirty="0" smtClean="0"/>
              <a:t> </a:t>
            </a:r>
          </a:p>
          <a:p>
            <a:pPr marL="0" indent="0">
              <a:buNone/>
            </a:pPr>
            <a:r>
              <a:rPr lang="es-CL" sz="1600" dirty="0" smtClean="0"/>
              <a:t>2. Debes realizar una breve exposición (video)  de la historia de </a:t>
            </a:r>
            <a:r>
              <a:rPr lang="es-CL" sz="1600" dirty="0" err="1" smtClean="0"/>
              <a:t>djembe</a:t>
            </a:r>
            <a:r>
              <a:rPr lang="es-CL" sz="1600" dirty="0" smtClean="0"/>
              <a:t> </a:t>
            </a:r>
            <a:endParaRPr lang="es-CL" dirty="0" smtClean="0"/>
          </a:p>
          <a:p>
            <a:pPr marL="0" indent="0">
              <a:buNone/>
            </a:pPr>
            <a:endParaRPr lang="es-CL" sz="1600" dirty="0"/>
          </a:p>
          <a:p>
            <a:pPr marL="0" indent="0">
              <a:buNone/>
            </a:pPr>
            <a:r>
              <a:rPr lang="es-CL" sz="1600" dirty="0" smtClean="0"/>
              <a:t>Cualquier duda o consulta </a:t>
            </a:r>
            <a:r>
              <a:rPr lang="es-CL" sz="1600" dirty="0" smtClean="0">
                <a:hlinkClick r:id="rId3"/>
              </a:rPr>
              <a:t>leonidas.lopez@elar.cl</a:t>
            </a:r>
            <a:r>
              <a:rPr lang="es-CL" sz="1600" dirty="0" smtClean="0"/>
              <a:t> </a:t>
            </a:r>
            <a:r>
              <a:rPr lang="es-CL" sz="1600" dirty="0" smtClean="0"/>
              <a:t>Leónidas </a:t>
            </a:r>
            <a:r>
              <a:rPr lang="es-CL" sz="1600" dirty="0" smtClean="0"/>
              <a:t>López profesor de música 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10314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114</TotalTime>
  <Words>385</Words>
  <Application>Microsoft Office PowerPoint</Application>
  <PresentationFormat>Panorámica</PresentationFormat>
  <Paragraphs>35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Times New Roman</vt:lpstr>
      <vt:lpstr>Wingdings 3</vt:lpstr>
      <vt:lpstr>Ion</vt:lpstr>
      <vt:lpstr>Unidad 1: La practica elemento clave de la interpretación </vt:lpstr>
      <vt:lpstr>Propósito de la unidad </vt:lpstr>
      <vt:lpstr>La percusión  </vt:lpstr>
      <vt:lpstr>El djembe </vt:lpstr>
      <vt:lpstr>Djembe </vt:lpstr>
      <vt:lpstr>Actividad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unidad. Raíces y expresiones de la música americana</dc:title>
  <dc:creator>PC-PROFESOR20</dc:creator>
  <cp:lastModifiedBy>Usuario de Windows</cp:lastModifiedBy>
  <cp:revision>14</cp:revision>
  <dcterms:created xsi:type="dcterms:W3CDTF">2020-04-23T02:39:31Z</dcterms:created>
  <dcterms:modified xsi:type="dcterms:W3CDTF">2020-05-18T14:28:49Z</dcterms:modified>
</cp:coreProperties>
</file>